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682" r:id="rId3"/>
    <p:sldId id="683" r:id="rId4"/>
    <p:sldId id="684" r:id="rId5"/>
    <p:sldId id="685" r:id="rId6"/>
    <p:sldId id="468" r:id="rId7"/>
    <p:sldId id="686" r:id="rId8"/>
    <p:sldId id="687" r:id="rId9"/>
    <p:sldId id="688" r:id="rId10"/>
    <p:sldId id="689" r:id="rId11"/>
    <p:sldId id="690" r:id="rId12"/>
    <p:sldId id="699" r:id="rId13"/>
    <p:sldId id="691" r:id="rId14"/>
    <p:sldId id="692" r:id="rId15"/>
    <p:sldId id="693" r:id="rId16"/>
    <p:sldId id="694" r:id="rId17"/>
    <p:sldId id="695" r:id="rId18"/>
    <p:sldId id="696" r:id="rId19"/>
    <p:sldId id="697" r:id="rId20"/>
    <p:sldId id="698" r:id="rId21"/>
    <p:sldId id="700" r:id="rId22"/>
    <p:sldId id="701" r:id="rId23"/>
    <p:sldId id="702" r:id="rId24"/>
    <p:sldId id="707" r:id="rId25"/>
    <p:sldId id="708" r:id="rId26"/>
    <p:sldId id="709" r:id="rId27"/>
    <p:sldId id="710" r:id="rId28"/>
    <p:sldId id="711" r:id="rId29"/>
    <p:sldId id="712" r:id="rId30"/>
    <p:sldId id="715" r:id="rId31"/>
    <p:sldId id="713" r:id="rId32"/>
    <p:sldId id="714" r:id="rId33"/>
    <p:sldId id="716" r:id="rId34"/>
    <p:sldId id="703" r:id="rId35"/>
    <p:sldId id="704" r:id="rId36"/>
    <p:sldId id="705" r:id="rId37"/>
    <p:sldId id="706" r:id="rId38"/>
    <p:sldId id="717" r:id="rId39"/>
    <p:sldId id="718" r:id="rId40"/>
    <p:sldId id="719" r:id="rId41"/>
    <p:sldId id="720" r:id="rId42"/>
    <p:sldId id="721" r:id="rId43"/>
    <p:sldId id="722" r:id="rId44"/>
    <p:sldId id="723" r:id="rId45"/>
    <p:sldId id="724" r:id="rId46"/>
    <p:sldId id="725" r:id="rId47"/>
    <p:sldId id="726" r:id="rId48"/>
    <p:sldId id="727" r:id="rId49"/>
    <p:sldId id="728" r:id="rId50"/>
    <p:sldId id="729" r:id="rId51"/>
    <p:sldId id="730" r:id="rId52"/>
    <p:sldId id="731" r:id="rId53"/>
    <p:sldId id="732" r:id="rId54"/>
    <p:sldId id="733" r:id="rId55"/>
    <p:sldId id="734" r:id="rId56"/>
    <p:sldId id="735" r:id="rId57"/>
    <p:sldId id="736" r:id="rId58"/>
    <p:sldId id="737" r:id="rId59"/>
    <p:sldId id="739" r:id="rId60"/>
    <p:sldId id="738" r:id="rId61"/>
    <p:sldId id="740" r:id="rId62"/>
    <p:sldId id="741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0A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78"/>
    <p:restoredTop sz="94859"/>
  </p:normalViewPr>
  <p:slideViewPr>
    <p:cSldViewPr snapToGrid="0" snapToObjects="1">
      <p:cViewPr varScale="1">
        <p:scale>
          <a:sx n="117" d="100"/>
          <a:sy n="117" d="100"/>
        </p:scale>
        <p:origin x="2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B30BC8-7D1B-0B40-9287-9783555C124C}" type="datetimeFigureOut">
              <a:t>12/14/22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E8CC5-7FA6-814B-862B-2C3B6452588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14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19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531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061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168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218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978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482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912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0546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1191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983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466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4229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6145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9418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559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8544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531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279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9041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1261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16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5197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7804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480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4382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5346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268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0670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2200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4318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0943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21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205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284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7243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8121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1972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095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2530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7482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072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8806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138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33529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9092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241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19713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1351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9321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8944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12588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4871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898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9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8961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80147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48406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26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400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96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44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9EFC-CABF-5A49-B32C-1177CE7B75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67498B-ED35-B14B-B86A-AC639CADBE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13E49-AC6A-DA45-A425-57AB0A250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12/14/22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3AABF-4D89-3344-AA07-0C43C14C2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1E559-AF31-DF48-A464-EF9C75E62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187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0C099-729D-DF4A-B638-B983CA3E6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CD9F35-CCC5-B848-9C93-B8A23CAD2A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A12FA-38B0-3445-8711-EC1FB8FF6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12/14/22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058C5-064C-F649-AA34-AFBDD1DCA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1F556-7EE7-484A-AA15-ED8678716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63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ABF161-28AD-EF43-B85F-57B1C1EFDE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A40A1C-303D-6E4B-B48D-83BD99CEDF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33A18-206F-4145-817B-00F84B1F4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12/14/22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00E5C-AAEA-7246-B552-13D26D9AE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B866D-BAFB-284C-B25E-CF89B7270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605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8E8B0-49AE-C44E-8A64-6970FEAEB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14C12-535B-0043-87AB-3F3E28BA5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8BB8B-91FE-7140-964D-F59C3ADF6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12/14/22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6BF31-A2D5-D447-81FC-AECE7C8A2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781F5-F06D-FE46-AAEE-794AB0849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85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6365D-B133-924A-AEF3-5BF3FDF36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9E5505-0AEB-4248-B933-E3349D0D1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F3D84-3612-484D-8D83-37280E9C6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12/14/22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F7646-5475-0244-86EE-F079ED4B9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B35EF-C70C-024F-9A7B-8159043EE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714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95976-BE3A-FB43-BCF0-3D76B631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73728-FA5D-0742-875E-1B8561AD42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4C04FF-8A00-5F42-8650-13E138FCB6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224297-E5BC-B043-9996-972C5FDD7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12/14/22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B18E2B-7D4E-7247-831C-8A0739120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109BC8-C785-1440-9710-42BCE1FEC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03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E561B-DA1A-914E-AB47-032CDAC9E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1CC23-DF64-7645-9E6D-D740E3274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E1E38F-E493-DF44-A374-92435967AA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6AD304-307D-D74A-9C36-14706A90C1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ED06A3-5311-8D4C-B5DC-7F6A229ECF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E0668C-04BE-7544-8B01-49464D32F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12/14/22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4E9A81-9B5C-174C-9FA0-C094F5390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D020C3-87CE-844F-988F-360ED7BFE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195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3455A-D1D8-9C48-BCF2-83A3B1AD3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7AC45C-05D1-C244-A5AA-B5A87210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12/14/22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272555-BA33-9D4E-AF26-A0C361BE2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B31FD2-4D92-6348-BDC2-FAB2685A8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176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8F9D02-7675-3F41-AB2E-1C831A8BE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12/14/22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925518-1EB1-2B4A-8663-7459DC5B3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E58A5-B4EB-D948-A2EF-940B12BE3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897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77C0D-E853-1B4E-8DD4-23A15686A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30FC2-9990-7549-AD7B-A78EA802D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B82036-A891-4244-8FEB-544463A6D0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13715F-ADEB-E042-AA7C-01C4D9398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12/14/22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9D2A65-5F1B-5047-9489-10E8A0B26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851AD5-2676-314D-842F-9A31EB5B2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50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3488-2698-F640-ACAD-D6D9D4276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EB24FB-5DE6-FB40-A183-D5F72D11E2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1F9C42-ABB2-8240-89BF-F19116F47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CC1385-9505-3C45-9BD4-F90DA9C81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12/14/22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9935D9-163E-424A-9DB5-5780ADD3E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CFE296-1099-0244-875D-9DB10CF7C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961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F31B89-616C-3F44-98C3-8B0957F2D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33383D-C9A0-F34D-9463-3CE874B1A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C3F44-F01C-C849-A7E8-F4D70455ED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32122-33B2-6347-9941-CD64F9907E24}" type="datetimeFigureOut">
              <a:t>12/14/22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8250B-96F1-8C40-8FF9-95D9B9FDA6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B95BD-4456-1F46-8060-B0711E357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549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an7.org/linux/man-pages/man3/pthread_exit.3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emf"/><Relationship Id="rId4" Type="http://schemas.openxmlformats.org/officeDocument/2006/relationships/image" Target="../media/image53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74302-1FC8-7046-9C18-F760556CA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并发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6A5EC8-EDF0-C14A-919D-E700F18334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计算机系统导论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 讨论班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@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北京大学</a:t>
            </a:r>
            <a:endParaRPr lang="en-US" altLang="zh-CN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向星雨</a:t>
            </a:r>
            <a:endParaRPr lang="en-US" altLang="zh-CN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12/14/22</a:t>
            </a:r>
            <a:endParaRPr lang="en-US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761EE-A0AC-604D-B620-E4B9652EE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6743" y="249238"/>
            <a:ext cx="15621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5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pthread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DC16957-641E-A84C-ADA9-CA7F073EA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创建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619612-39CD-F44B-BF11-A0A61B474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900" y="3463923"/>
            <a:ext cx="7950200" cy="191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46BC27-F011-C847-A735-5E3BE3B61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5384799"/>
            <a:ext cx="7937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18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pthread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DC16957-641E-A84C-ADA9-CA7F073EA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终止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进程终止：某线程调用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exit() / main thread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执行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return</a:t>
            </a:r>
          </a:p>
          <a:p>
            <a:pPr lvl="1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单线程终止：某线程调用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pthread_exit() /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pthread_cancel()</a:t>
            </a:r>
          </a:p>
          <a:p>
            <a:pPr lvl="1"/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F25056-BF15-394B-B84C-12C2D3726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950" y="4054475"/>
            <a:ext cx="7912100" cy="1333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6EDC36-1DE8-D44A-A3E0-0ED6A7221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6300" y="5387975"/>
            <a:ext cx="78994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98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CSAPP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勘误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DC16957-641E-A84C-ADA9-CA7F073EA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main thread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调用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pthread_exit() 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不会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等待其他线程全部退出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  <a:hlinkClick r:id="rId3"/>
              </a:rPr>
              <a:t>https://man7.org/linux/man-pages/man3/pthread_exit.3.html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1622AF-5C83-9349-B88B-948B61E8B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750" y="2492786"/>
            <a:ext cx="8064500" cy="1270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33447AC-A5ED-6146-BF8B-47B4F9094937}"/>
              </a:ext>
            </a:extLst>
          </p:cNvPr>
          <p:cNvSpPr>
            <a:spLocks/>
          </p:cNvSpPr>
          <p:nvPr/>
        </p:nvSpPr>
        <p:spPr>
          <a:xfrm rot="645353">
            <a:off x="1966926" y="3143158"/>
            <a:ext cx="8225043" cy="914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960DDE-CB00-4741-AC40-9D0B67CC0DBA}"/>
              </a:ext>
            </a:extLst>
          </p:cNvPr>
          <p:cNvSpPr>
            <a:spLocks/>
          </p:cNvSpPr>
          <p:nvPr/>
        </p:nvSpPr>
        <p:spPr>
          <a:xfrm rot="20823438">
            <a:off x="1859227" y="3088524"/>
            <a:ext cx="7703636" cy="806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104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pthread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DC16957-641E-A84C-ADA9-CA7F073EA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回收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4E9747-C9F3-6045-9E51-A0968376A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900" y="5121275"/>
            <a:ext cx="79502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443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pthread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DC16957-641E-A84C-ADA9-CA7F073EA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detach</a:t>
            </a:r>
          </a:p>
          <a:p>
            <a:pPr lvl="1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线程可以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detach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自己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BFBBA0-C31F-2E41-8FF6-8494B0C4D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5159375"/>
            <a:ext cx="79248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096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同步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Synchronization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15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1DC16957-641E-A84C-ADA9-CA7F073EA6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47297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本质</a:t>
                </a:r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pPr lvl="1"/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Avoiding </a:t>
                </a:r>
                <a:r>
                  <a:rPr lang="en-US" altLang="zh-CN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problematic interleaving </a:t>
                </a:r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of logical flows</a:t>
                </a:r>
              </a:p>
              <a:p>
                <a:pPr lvl="1"/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Protecting </a:t>
                </a:r>
                <a:r>
                  <a:rPr lang="en-US" altLang="zh-CN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shared mutable state</a:t>
                </a:r>
              </a:p>
              <a:p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Many types</a:t>
                </a:r>
              </a:p>
              <a:p>
                <a:pPr lvl="1"/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Process synchronization</a:t>
                </a:r>
              </a:p>
              <a:p>
                <a:pPr lvl="1"/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Thread synchronization</a:t>
                </a:r>
              </a:p>
              <a:p>
                <a:pPr lvl="1"/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Data synchronization</a:t>
                </a:r>
              </a:p>
              <a:p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与并发的关系</a:t>
                </a:r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pPr lvl="1"/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只要存在并发，就需要考虑同步</a:t>
                </a:r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pPr lvl="1"/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编译器和操作系统可能可以解决部分同步问题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Consolas" panose="020B0609020204030204" pitchFamily="49" charset="0"/>
                      </a:rPr>
                      <m:t>→</m:t>
                    </m:r>
                  </m:oMath>
                </a14:m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不是全部</a:t>
                </a:r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pPr lvl="1"/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程序员需要在代码中显式处理</a:t>
                </a:r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1DC16957-641E-A84C-ADA9-CA7F073EA6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47297"/>
              </a:xfrm>
              <a:blipFill>
                <a:blip r:embed="rId3"/>
                <a:stretch>
                  <a:fillRect l="-1086" t="-2133" b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435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互斥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DC16957-641E-A84C-ADA9-CA7F073EA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7297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CSAPP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图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12.16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64B739-F85B-E648-B823-EC39B5803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716" y="1027906"/>
            <a:ext cx="4359084" cy="474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11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互斥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DC16957-641E-A84C-ADA9-CA7F073EA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7297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CSAPP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图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12.16</a:t>
            </a:r>
          </a:p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cnt++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不是原子的，构成临界区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原子：不会被其他并发逻辑流打断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731780-18F3-C442-9FE3-68D84F4A5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748" y="3467143"/>
            <a:ext cx="5688503" cy="2740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0796E2-E200-DF4E-BD1E-9BE4323EF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422" y="3160617"/>
            <a:ext cx="7835153" cy="333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88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进度图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18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1DC16957-641E-A84C-ADA9-CA7F073EA6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5906845" cy="4747297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点</a:t>
                </a:r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Consolas" panose="020B0609020204030204" pitchFamily="49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en-US" altLang="zh-CN" b="0" i="1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Consolas" panose="020B0609020204030204" pitchFamily="49" charset="0"/>
                          </a:rPr>
                          <m:t>𝐼</m:t>
                        </m:r>
                      </m:e>
                      <m:sub>
                        <m:r>
                          <a:rPr lang="en-US" altLang="zh-CN" b="0" i="1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Consolas" panose="020B0609020204030204" pitchFamily="49" charset="0"/>
                          </a:rPr>
                          <m:t>1</m:t>
                        </m:r>
                      </m:sub>
                    </m:sSub>
                    <m:r>
                      <a:rPr lang="en-US" altLang="zh-CN" b="0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Consolas" panose="020B0609020204030204" pitchFamily="49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Consolas" panose="020B0609020204030204" pitchFamily="49" charset="0"/>
                          </a:rPr>
                          <m:t>𝐼</m:t>
                        </m:r>
                      </m:e>
                      <m:sub>
                        <m:r>
                          <a:rPr lang="en-US" altLang="zh-CN" b="0" i="1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Consolas" panose="020B0609020204030204" pitchFamily="49" charset="0"/>
                          </a:rPr>
                          <m:t>2</m:t>
                        </m:r>
                      </m:sub>
                    </m:sSub>
                    <m:r>
                      <a:rPr lang="en-US" altLang="zh-CN" b="0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Consolas" panose="020B0609020204030204" pitchFamily="49" charset="0"/>
                      </a:rPr>
                      <m:t>,…,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Consolas" panose="020B0609020204030204" pitchFamily="49" charset="0"/>
                          </a:rPr>
                          <m:t>𝐼</m:t>
                        </m:r>
                      </m:e>
                      <m:sub>
                        <m:r>
                          <a:rPr lang="en-US" altLang="zh-CN" b="0" i="1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Consolas" panose="020B0609020204030204" pitchFamily="49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Consolas" panose="020B0609020204030204" pitchFamily="49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</a:t>
                </a:r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表示线程</a:t>
                </a:r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Consolas" panose="020B0609020204030204" pitchFamily="49" charset="0"/>
                      </a:rPr>
                      <m:t>𝑘</m:t>
                    </m:r>
                  </m:oMath>
                </a14:m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</a:t>
                </a:r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执行完成了</a:t>
                </a:r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en-US" altLang="zh-CN" b="0" i="1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Consolas" panose="020B0609020204030204" pitchFamily="49" charset="0"/>
                          </a:rPr>
                          <m:t>𝐼</m:t>
                        </m:r>
                      </m:e>
                      <m:sub>
                        <m:r>
                          <a:rPr lang="en-US" altLang="zh-CN" b="0" i="1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Consolas" panose="020B0609020204030204" pitchFamily="49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执行一条指令表示为一次移动</a:t>
                </a:r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pPr lvl="1"/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只能向上或向右移</a:t>
                </a:r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执行过程表示为一条路径</a:t>
                </a:r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1DC16957-641E-A84C-ADA9-CA7F073EA6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5906845" cy="4747297"/>
              </a:xfrm>
              <a:blipFill>
                <a:blip r:embed="rId3"/>
                <a:stretch>
                  <a:fillRect l="-1935" t="-2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D480C34-FD5F-F24D-AD05-0E4DF8D1E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452" y="1825624"/>
            <a:ext cx="4913183" cy="394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27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进度图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DC16957-641E-A84C-ADA9-CA7F073EA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906845" cy="4747297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临界区交出来的区域是不安全区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是一个开集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不进入不安全区的调度是安全的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无法保证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kernel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的调度不会进入不安全区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需要程序员在代码中显式控制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EC75A1-7450-EC42-B1DF-783418E3D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240" y="1479176"/>
            <a:ext cx="5051093" cy="389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139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并发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 Concurrency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DC16957-641E-A84C-ADA9-CA7F073EA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将一个控制流拆成多个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任意方式调度（每个逻辑流内部是顺序的）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不影响结果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提升效率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可能可以提高并行度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I/O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操作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829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信号量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Semaphore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DC16957-641E-A84C-ADA9-CA7F073EA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kernel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给用户提供的同步接口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lock = binary semaphore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5640DD-25E6-A84A-856E-98887D224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416" y="3950434"/>
            <a:ext cx="7795168" cy="240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456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用法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DC16957-641E-A84C-ADA9-CA7F073EA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endParaRPr lang="en-US" altLang="zh-CN" dirty="0">
              <a:solidFill>
                <a:schemeClr val="bg1">
                  <a:lumMod val="7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1715C1-16FC-2C40-BD92-6B7D9DEB0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955" y="3110841"/>
            <a:ext cx="7394089" cy="18129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EB3387-68C2-8D41-83A1-114FD193D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8955" y="4923752"/>
            <a:ext cx="7394089" cy="160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95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例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18D72-5615-CC45-8A3B-5670C8224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687" y="1575911"/>
            <a:ext cx="4548246" cy="4963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D088F5-06CF-4C47-83F8-B1C356063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8436" y="3302657"/>
            <a:ext cx="3749615" cy="15095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1EEB82-2121-A547-8052-CC434CB26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2463" y="3263660"/>
            <a:ext cx="438785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68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例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B92D23-CF6C-5F4C-8E28-D0391C943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198" y="1325563"/>
            <a:ext cx="6515604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44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常见的同步错误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DC16957-641E-A84C-ADA9-CA7F073EA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7297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竞争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Race</a:t>
            </a: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死锁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Deadlock</a:t>
            </a: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饥饿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Starvation</a:t>
            </a:r>
          </a:p>
        </p:txBody>
      </p:sp>
    </p:spTree>
    <p:extLst>
      <p:ext uri="{BB962C8B-B14F-4D97-AF65-F5344CB8AC3E}">
        <p14:creationId xmlns:p14="http://schemas.microsoft.com/office/powerpoint/2010/main" val="1967578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竞争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DC16957-641E-A84C-ADA9-CA7F073EA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7297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Partly covered in Chapter 8 and tshlab</a:t>
            </a: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内核可能以任意顺序调度并发流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程序员需要显式保证每种调度方式得到结果相同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216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竞争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DC16957-641E-A84C-ADA9-CA7F073EA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820322" cy="4747297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CSAPP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图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12.42</a:t>
            </a: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主线程中的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i++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和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myid = *((int *)vargp)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有竞争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变量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i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被所有线程共享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40197F-0869-5A4A-B8D9-E7F8E3133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063" y="1175420"/>
            <a:ext cx="6077615" cy="503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99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竞争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DC16957-641E-A84C-ADA9-CA7F073EA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820322" cy="4747297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给每个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thread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分配一份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i</a:t>
            </a: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为什么不在主线程内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free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EFFA33-EF0D-EC42-ABCC-BCCCF887E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24944"/>
            <a:ext cx="5763345" cy="553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880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竞争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DC16957-641E-A84C-ADA9-CA7F073EA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737028" cy="4747297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也可以传值而不传指针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但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thread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启动函数的参数必须是指针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AA4C2F-EF69-5243-9F72-FE9C1DF53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016" y="3343961"/>
            <a:ext cx="7221967" cy="314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7982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竞争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DC16957-641E-A84C-ADA9-CA7F073EA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737028" cy="4747297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也可以传值而不传指针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但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thread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启动函数的参数必须是指针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强制类型转换（不建议使用）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A822B9-58DF-BC40-B31E-5C6166CB0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3548641"/>
            <a:ext cx="6096000" cy="302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021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进程并发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F69E0D-EBFB-704A-92D7-EF9E97B86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860" y="1976948"/>
            <a:ext cx="3077027" cy="19539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07CF53-417F-344F-8722-85226EFEA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831" y="1697566"/>
            <a:ext cx="2483846" cy="19539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9FEAC2-3590-AE4B-99C5-B7829228F0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4144" y="4216808"/>
            <a:ext cx="3077027" cy="23221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1939E5-095A-E34A-B42C-76A25FCC3E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0831" y="3651525"/>
            <a:ext cx="2953655" cy="28873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7031F1-D8A7-F742-98A8-778B84E21AEE}"/>
              </a:ext>
            </a:extLst>
          </p:cNvPr>
          <p:cNvSpPr txBox="1"/>
          <p:nvPr/>
        </p:nvSpPr>
        <p:spPr>
          <a:xfrm>
            <a:off x="3955722" y="658574"/>
            <a:ext cx="6236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注意 fork() 之后父进程关闭</a:t>
            </a:r>
            <a:r>
              <a:rPr lang="zh-CN" altLang="en-US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connfd, </a:t>
            </a:r>
            <a:r>
              <a:rPr lang="zh-CN" altLang="en-US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子进程关闭 </a:t>
            </a:r>
            <a:r>
              <a:rPr lang="en-US" altLang="zh-CN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listenfd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注意父进程需要用 </a:t>
            </a:r>
            <a:r>
              <a:rPr lang="en-US" altLang="zh-CN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SIGCHLD handler </a:t>
            </a:r>
            <a:r>
              <a:rPr lang="zh-CN" altLang="en-US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一次回收多个子进程</a:t>
            </a:r>
            <a:endParaRPr lang="en-US" altLang="zh-CN">
              <a:solidFill>
                <a:srgbClr val="FF0000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353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回忆：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Sigsuspend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F51A632-4DF4-AC46-BE8A-29F589FC25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36785" y="1690688"/>
            <a:ext cx="4918430" cy="4893208"/>
          </a:xfrm>
        </p:spPr>
      </p:pic>
    </p:spTree>
    <p:extLst>
      <p:ext uri="{BB962C8B-B14F-4D97-AF65-F5344CB8AC3E}">
        <p14:creationId xmlns:p14="http://schemas.microsoft.com/office/powerpoint/2010/main" val="18582704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死锁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DC16957-641E-A84C-ADA9-CA7F073EA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737028" cy="4747297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P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和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V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的顺序很重要！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16A736-D680-5A4C-9067-822724FF9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981" y="912812"/>
            <a:ext cx="6217247" cy="503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198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死锁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DC16957-641E-A84C-ADA9-CA7F073EA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737028" cy="4747297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解决方案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Mutex lock ordering rule (enhanced version)</a:t>
            </a:r>
          </a:p>
          <a:p>
            <a:pPr lvl="1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给所有的锁规定一个全序，所有线程按照这个顺序拿锁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2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在全序中锁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在锁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B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之前，则没有线程顺序执行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P(B); P(A)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且之间没有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V(B)</a:t>
            </a:r>
          </a:p>
          <a:p>
            <a:pPr lvl="1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Application in OS kernels</a:t>
            </a:r>
          </a:p>
          <a:p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87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饥饿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DC16957-641E-A84C-ADA9-CA7F073EA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737028" cy="4747297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某个线程始终无法执行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/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获得足够的资源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一种解决方案：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Aging technique</a:t>
            </a:r>
          </a:p>
          <a:p>
            <a:pPr lvl="1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线程的优先级随其等待时间变长而升高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6917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四个例子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DC16957-641E-A84C-ADA9-CA7F073EA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哲学家就餐问题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生产者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消费者问题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读者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写者问题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狒狒过山谷问题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6220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哲学家就餐问题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DC16957-641E-A84C-ADA9-CA7F073EA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14591" cy="435133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5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个哲学家围坐，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5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盘食物，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5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把叉子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当且仅当哲学家拿到左右手的两把叉子时可以就餐，就餐结束后将两把叉子放下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哲学家之间没有任何形式的交流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为哲学家的大脑设计算法使得没有人饿死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F4E42E-222A-C347-9818-445EEB997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791" y="365125"/>
            <a:ext cx="2263201" cy="234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47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哲学家就餐问题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DC16957-641E-A84C-ADA9-CA7F073EA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14591" cy="4351338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一个错误的算法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造成死锁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F4E42E-222A-C347-9818-445EEB997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791" y="365125"/>
            <a:ext cx="2263201" cy="23478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8146F8-9DC7-2F47-A68E-9645EACB9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582296"/>
            <a:ext cx="5979940" cy="23557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869F69-9D9C-4443-9338-2A2D7C266C96}"/>
              </a:ext>
            </a:extLst>
          </p:cNvPr>
          <p:cNvSpPr txBox="1"/>
          <p:nvPr/>
        </p:nvSpPr>
        <p:spPr>
          <a:xfrm>
            <a:off x="7375712" y="3314641"/>
            <a:ext cx="435415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b="0">
                <a:solidFill>
                  <a:srgbClr val="383A42"/>
                </a:solidFill>
                <a:effectLst/>
                <a:latin typeface="Cascadia Code" pitchFamily="49" charset="0"/>
              </a:rPr>
            </a:br>
            <a:r>
              <a:rPr lang="en-US" b="0">
                <a:solidFill>
                  <a:srgbClr val="A626A4"/>
                </a:solidFill>
                <a:effectLst/>
                <a:latin typeface="Cascadia Code" pitchFamily="49" charset="0"/>
              </a:rPr>
              <a:t>void</a:t>
            </a:r>
            <a:r>
              <a:rPr lang="en-US" b="0">
                <a:solidFill>
                  <a:srgbClr val="383A42"/>
                </a:solidFill>
                <a:effectLst/>
                <a:latin typeface="Cascadia Code" pitchFamily="49" charset="0"/>
              </a:rPr>
              <a:t> </a:t>
            </a:r>
            <a:r>
              <a:rPr lang="en-US" b="0">
                <a:solidFill>
                  <a:srgbClr val="4078F2"/>
                </a:solidFill>
                <a:effectLst/>
                <a:latin typeface="Cascadia Code" pitchFamily="49" charset="0"/>
              </a:rPr>
              <a:t>phil</a:t>
            </a:r>
            <a:r>
              <a:rPr lang="en-US" b="0">
                <a:solidFill>
                  <a:srgbClr val="383A42"/>
                </a:solidFill>
                <a:effectLst/>
                <a:latin typeface="Cascadia Code" pitchFamily="49" charset="0"/>
              </a:rPr>
              <a:t>(</a:t>
            </a:r>
            <a:r>
              <a:rPr lang="en-US" b="0">
                <a:solidFill>
                  <a:srgbClr val="A626A4"/>
                </a:solidFill>
                <a:effectLst/>
                <a:latin typeface="Cascadia Code" pitchFamily="49" charset="0"/>
              </a:rPr>
              <a:t>int</a:t>
            </a:r>
            <a:r>
              <a:rPr lang="en-US" b="0">
                <a:solidFill>
                  <a:srgbClr val="383A42"/>
                </a:solidFill>
                <a:effectLst/>
                <a:latin typeface="Cascadia Code" pitchFamily="49" charset="0"/>
              </a:rPr>
              <a:t> i) {</a:t>
            </a:r>
          </a:p>
          <a:p>
            <a:pPr lvl="1"/>
            <a:r>
              <a:rPr lang="en-US" b="0">
                <a:solidFill>
                  <a:srgbClr val="A626A4"/>
                </a:solidFill>
                <a:effectLst/>
                <a:latin typeface="Cascadia Code" pitchFamily="49" charset="0"/>
              </a:rPr>
              <a:t>while</a:t>
            </a:r>
            <a:r>
              <a:rPr lang="en-US" b="0">
                <a:solidFill>
                  <a:srgbClr val="383A42"/>
                </a:solidFill>
                <a:effectLst/>
                <a:latin typeface="Cascadia Code" pitchFamily="49" charset="0"/>
              </a:rPr>
              <a:t> (</a:t>
            </a:r>
            <a:r>
              <a:rPr lang="en-US" b="0">
                <a:solidFill>
                  <a:srgbClr val="986801"/>
                </a:solidFill>
                <a:effectLst/>
                <a:latin typeface="Cascadia Code" pitchFamily="49" charset="0"/>
              </a:rPr>
              <a:t>1</a:t>
            </a:r>
            <a:r>
              <a:rPr lang="en-US" b="0">
                <a:solidFill>
                  <a:srgbClr val="383A42"/>
                </a:solidFill>
                <a:effectLst/>
                <a:latin typeface="Cascadia Code" pitchFamily="49" charset="0"/>
              </a:rPr>
              <a:t>) {</a:t>
            </a:r>
          </a:p>
          <a:p>
            <a:pPr lvl="1"/>
            <a:r>
              <a:rPr lang="en-US" b="0">
                <a:solidFill>
                  <a:srgbClr val="4078F2"/>
                </a:solidFill>
                <a:effectLst/>
                <a:latin typeface="Cascadia Code" pitchFamily="49" charset="0"/>
              </a:rPr>
              <a:t>    P</a:t>
            </a:r>
            <a:r>
              <a:rPr lang="en-US" b="0">
                <a:solidFill>
                  <a:srgbClr val="383A42"/>
                </a:solidFill>
                <a:effectLst/>
                <a:latin typeface="Cascadia Code" pitchFamily="49" charset="0"/>
              </a:rPr>
              <a:t>(</a:t>
            </a:r>
            <a:r>
              <a:rPr lang="en-US" b="0">
                <a:solidFill>
                  <a:srgbClr val="A626A4"/>
                </a:solidFill>
                <a:effectLst/>
                <a:latin typeface="Cascadia Code" pitchFamily="49" charset="0"/>
              </a:rPr>
              <a:t>&amp;</a:t>
            </a:r>
            <a:r>
              <a:rPr lang="en-US" b="0">
                <a:solidFill>
                  <a:srgbClr val="E45649"/>
                </a:solidFill>
                <a:effectLst/>
                <a:latin typeface="Cascadia Code" pitchFamily="49" charset="0"/>
              </a:rPr>
              <a:t>mutex</a:t>
            </a:r>
            <a:r>
              <a:rPr lang="en-US" b="0">
                <a:solidFill>
                  <a:srgbClr val="383A42"/>
                </a:solidFill>
                <a:effectLst/>
                <a:latin typeface="Cascadia Code" pitchFamily="49" charset="0"/>
              </a:rPr>
              <a:t>[i]);</a:t>
            </a:r>
          </a:p>
          <a:p>
            <a:pPr lvl="1"/>
            <a:r>
              <a:rPr lang="en-US" b="0">
                <a:solidFill>
                  <a:srgbClr val="4078F2"/>
                </a:solidFill>
                <a:effectLst/>
                <a:latin typeface="Cascadia Code" pitchFamily="49" charset="0"/>
              </a:rPr>
              <a:t>    P</a:t>
            </a:r>
            <a:r>
              <a:rPr lang="en-US" b="0">
                <a:solidFill>
                  <a:srgbClr val="383A42"/>
                </a:solidFill>
                <a:effectLst/>
                <a:latin typeface="Cascadia Code" pitchFamily="49" charset="0"/>
              </a:rPr>
              <a:t>(</a:t>
            </a:r>
            <a:r>
              <a:rPr lang="en-US" b="0">
                <a:solidFill>
                  <a:srgbClr val="A626A4"/>
                </a:solidFill>
                <a:effectLst/>
                <a:latin typeface="Cascadia Code" pitchFamily="49" charset="0"/>
              </a:rPr>
              <a:t>&amp;</a:t>
            </a:r>
            <a:r>
              <a:rPr lang="en-US" b="0">
                <a:solidFill>
                  <a:srgbClr val="E45649"/>
                </a:solidFill>
                <a:effectLst/>
                <a:latin typeface="Cascadia Code" pitchFamily="49" charset="0"/>
              </a:rPr>
              <a:t>mutex</a:t>
            </a:r>
            <a:r>
              <a:rPr lang="en-US" b="0">
                <a:solidFill>
                  <a:srgbClr val="383A42"/>
                </a:solidFill>
                <a:effectLst/>
                <a:latin typeface="Cascadia Code" pitchFamily="49" charset="0"/>
              </a:rPr>
              <a:t>[(i </a:t>
            </a:r>
            <a:r>
              <a:rPr lang="en-US" b="0">
                <a:solidFill>
                  <a:srgbClr val="A626A4"/>
                </a:solidFill>
                <a:effectLst/>
                <a:latin typeface="Cascadia Code" pitchFamily="49" charset="0"/>
              </a:rPr>
              <a:t>+</a:t>
            </a:r>
            <a:r>
              <a:rPr lang="en-US" b="0">
                <a:solidFill>
                  <a:srgbClr val="383A42"/>
                </a:solidFill>
                <a:effectLst/>
                <a:latin typeface="Cascadia Code" pitchFamily="49" charset="0"/>
              </a:rPr>
              <a:t> </a:t>
            </a:r>
            <a:r>
              <a:rPr lang="en-US" b="0">
                <a:solidFill>
                  <a:srgbClr val="986801"/>
                </a:solidFill>
                <a:effectLst/>
                <a:latin typeface="Cascadia Code" pitchFamily="49" charset="0"/>
              </a:rPr>
              <a:t>1</a:t>
            </a:r>
            <a:r>
              <a:rPr lang="en-US" b="0">
                <a:solidFill>
                  <a:srgbClr val="383A42"/>
                </a:solidFill>
                <a:effectLst/>
                <a:latin typeface="Cascadia Code" pitchFamily="49" charset="0"/>
              </a:rPr>
              <a:t>) </a:t>
            </a:r>
            <a:r>
              <a:rPr lang="en-US" b="0">
                <a:solidFill>
                  <a:srgbClr val="A626A4"/>
                </a:solidFill>
                <a:effectLst/>
                <a:latin typeface="Cascadia Code" pitchFamily="49" charset="0"/>
              </a:rPr>
              <a:t>%</a:t>
            </a:r>
            <a:r>
              <a:rPr lang="en-US" b="0">
                <a:solidFill>
                  <a:srgbClr val="383A42"/>
                </a:solidFill>
                <a:effectLst/>
                <a:latin typeface="Cascadia Code" pitchFamily="49" charset="0"/>
              </a:rPr>
              <a:t> </a:t>
            </a:r>
            <a:r>
              <a:rPr lang="en-US" b="0">
                <a:solidFill>
                  <a:srgbClr val="986801"/>
                </a:solidFill>
                <a:effectLst/>
                <a:latin typeface="Cascadia Code" pitchFamily="49" charset="0"/>
              </a:rPr>
              <a:t>5</a:t>
            </a:r>
            <a:r>
              <a:rPr lang="en-US" b="0">
                <a:solidFill>
                  <a:srgbClr val="383A42"/>
                </a:solidFill>
                <a:effectLst/>
                <a:latin typeface="Cascadia Code" pitchFamily="49" charset="0"/>
              </a:rPr>
              <a:t>]);</a:t>
            </a:r>
          </a:p>
          <a:p>
            <a:pPr lvl="1"/>
            <a:r>
              <a:rPr lang="en-US" b="0">
                <a:solidFill>
                  <a:srgbClr val="4078F2"/>
                </a:solidFill>
                <a:effectLst/>
                <a:latin typeface="Cascadia Code" pitchFamily="49" charset="0"/>
              </a:rPr>
              <a:t>    eat</a:t>
            </a:r>
            <a:r>
              <a:rPr lang="en-US" b="0">
                <a:solidFill>
                  <a:srgbClr val="383A42"/>
                </a:solidFill>
                <a:effectLst/>
                <a:latin typeface="Cascadia Code" pitchFamily="49" charset="0"/>
              </a:rPr>
              <a:t>();</a:t>
            </a:r>
          </a:p>
          <a:p>
            <a:pPr lvl="1"/>
            <a:r>
              <a:rPr lang="en-US" b="0">
                <a:solidFill>
                  <a:srgbClr val="4078F2"/>
                </a:solidFill>
                <a:effectLst/>
                <a:latin typeface="Cascadia Code" pitchFamily="49" charset="0"/>
              </a:rPr>
              <a:t>    V</a:t>
            </a:r>
            <a:r>
              <a:rPr lang="en-US" b="0">
                <a:solidFill>
                  <a:srgbClr val="383A42"/>
                </a:solidFill>
                <a:effectLst/>
                <a:latin typeface="Cascadia Code" pitchFamily="49" charset="0"/>
              </a:rPr>
              <a:t>(</a:t>
            </a:r>
            <a:r>
              <a:rPr lang="en-US" b="0">
                <a:solidFill>
                  <a:srgbClr val="A626A4"/>
                </a:solidFill>
                <a:effectLst/>
                <a:latin typeface="Cascadia Code" pitchFamily="49" charset="0"/>
              </a:rPr>
              <a:t>&amp;</a:t>
            </a:r>
            <a:r>
              <a:rPr lang="en-US" b="0">
                <a:solidFill>
                  <a:srgbClr val="E45649"/>
                </a:solidFill>
                <a:effectLst/>
                <a:latin typeface="Cascadia Code" pitchFamily="49" charset="0"/>
              </a:rPr>
              <a:t>mutex</a:t>
            </a:r>
            <a:r>
              <a:rPr lang="en-US" b="0">
                <a:solidFill>
                  <a:srgbClr val="383A42"/>
                </a:solidFill>
                <a:effectLst/>
                <a:latin typeface="Cascadia Code" pitchFamily="49" charset="0"/>
              </a:rPr>
              <a:t>[i]);</a:t>
            </a:r>
          </a:p>
          <a:p>
            <a:pPr lvl="1"/>
            <a:r>
              <a:rPr lang="en-US" b="0">
                <a:solidFill>
                  <a:srgbClr val="4078F2"/>
                </a:solidFill>
                <a:effectLst/>
                <a:latin typeface="Cascadia Code" pitchFamily="49" charset="0"/>
              </a:rPr>
              <a:t>    V</a:t>
            </a:r>
            <a:r>
              <a:rPr lang="en-US" b="0">
                <a:solidFill>
                  <a:srgbClr val="383A42"/>
                </a:solidFill>
                <a:effectLst/>
                <a:latin typeface="Cascadia Code" pitchFamily="49" charset="0"/>
              </a:rPr>
              <a:t>(</a:t>
            </a:r>
            <a:r>
              <a:rPr lang="en-US" b="0">
                <a:solidFill>
                  <a:srgbClr val="A626A4"/>
                </a:solidFill>
                <a:effectLst/>
                <a:latin typeface="Cascadia Code" pitchFamily="49" charset="0"/>
              </a:rPr>
              <a:t>&amp;</a:t>
            </a:r>
            <a:r>
              <a:rPr lang="en-US" b="0">
                <a:solidFill>
                  <a:srgbClr val="E45649"/>
                </a:solidFill>
                <a:effectLst/>
                <a:latin typeface="Cascadia Code" pitchFamily="49" charset="0"/>
              </a:rPr>
              <a:t>mutex</a:t>
            </a:r>
            <a:r>
              <a:rPr lang="en-US" b="0">
                <a:solidFill>
                  <a:srgbClr val="383A42"/>
                </a:solidFill>
                <a:effectLst/>
                <a:latin typeface="Cascadia Code" pitchFamily="49" charset="0"/>
              </a:rPr>
              <a:t>[(i </a:t>
            </a:r>
            <a:r>
              <a:rPr lang="en-US" b="0">
                <a:solidFill>
                  <a:srgbClr val="A626A4"/>
                </a:solidFill>
                <a:effectLst/>
                <a:latin typeface="Cascadia Code" pitchFamily="49" charset="0"/>
              </a:rPr>
              <a:t>+</a:t>
            </a:r>
            <a:r>
              <a:rPr lang="en-US" b="0">
                <a:solidFill>
                  <a:srgbClr val="383A42"/>
                </a:solidFill>
                <a:effectLst/>
                <a:latin typeface="Cascadia Code" pitchFamily="49" charset="0"/>
              </a:rPr>
              <a:t> </a:t>
            </a:r>
            <a:r>
              <a:rPr lang="en-US" b="0">
                <a:solidFill>
                  <a:srgbClr val="986801"/>
                </a:solidFill>
                <a:effectLst/>
                <a:latin typeface="Cascadia Code" pitchFamily="49" charset="0"/>
              </a:rPr>
              <a:t>1</a:t>
            </a:r>
            <a:r>
              <a:rPr lang="en-US" b="0">
                <a:solidFill>
                  <a:srgbClr val="383A42"/>
                </a:solidFill>
                <a:effectLst/>
                <a:latin typeface="Cascadia Code" pitchFamily="49" charset="0"/>
              </a:rPr>
              <a:t>) </a:t>
            </a:r>
            <a:r>
              <a:rPr lang="en-US" b="0">
                <a:solidFill>
                  <a:srgbClr val="A626A4"/>
                </a:solidFill>
                <a:effectLst/>
                <a:latin typeface="Cascadia Code" pitchFamily="49" charset="0"/>
              </a:rPr>
              <a:t>%</a:t>
            </a:r>
            <a:r>
              <a:rPr lang="en-US" b="0">
                <a:solidFill>
                  <a:srgbClr val="383A42"/>
                </a:solidFill>
                <a:effectLst/>
                <a:latin typeface="Cascadia Code" pitchFamily="49" charset="0"/>
              </a:rPr>
              <a:t> </a:t>
            </a:r>
            <a:r>
              <a:rPr lang="en-US" b="0">
                <a:solidFill>
                  <a:srgbClr val="986801"/>
                </a:solidFill>
                <a:effectLst/>
                <a:latin typeface="Cascadia Code" pitchFamily="49" charset="0"/>
              </a:rPr>
              <a:t>5</a:t>
            </a:r>
            <a:r>
              <a:rPr lang="en-US" b="0">
                <a:solidFill>
                  <a:srgbClr val="383A42"/>
                </a:solidFill>
                <a:effectLst/>
                <a:latin typeface="Cascadia Code" pitchFamily="49" charset="0"/>
              </a:rPr>
              <a:t>]);</a:t>
            </a:r>
          </a:p>
          <a:p>
            <a:pPr lvl="1"/>
            <a:r>
              <a:rPr lang="en-US" b="0">
                <a:solidFill>
                  <a:srgbClr val="383A42"/>
                </a:solidFill>
                <a:effectLst/>
                <a:latin typeface="Cascadia Code" pitchFamily="49" charset="0"/>
              </a:rPr>
              <a:t>}</a:t>
            </a:r>
          </a:p>
          <a:p>
            <a:r>
              <a:rPr lang="en-US" b="0">
                <a:solidFill>
                  <a:srgbClr val="383A42"/>
                </a:solidFill>
                <a:effectLst/>
                <a:latin typeface="Cascadia Code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491973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哲学家就餐问题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DC16957-641E-A84C-ADA9-CA7F073EA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14591" cy="4351338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仲裁者算法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一次只允许一个人吃饭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正确，但并行度低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F4E42E-222A-C347-9818-445EEB997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791" y="365125"/>
            <a:ext cx="2263201" cy="23478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0A0670-BA51-B141-AE31-E3045C28F4E3}"/>
              </a:ext>
            </a:extLst>
          </p:cNvPr>
          <p:cNvSpPr txBox="1"/>
          <p:nvPr/>
        </p:nvSpPr>
        <p:spPr>
          <a:xfrm>
            <a:off x="4763075" y="4001294"/>
            <a:ext cx="266584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A626A4"/>
                </a:solidFill>
                <a:effectLst/>
                <a:latin typeface="Cascadia Code" pitchFamily="49" charset="0"/>
              </a:rPr>
              <a:t>void</a:t>
            </a:r>
            <a:r>
              <a:rPr lang="en-US" b="0">
                <a:solidFill>
                  <a:srgbClr val="383A42"/>
                </a:solidFill>
                <a:effectLst/>
                <a:latin typeface="Cascadia Code" pitchFamily="49" charset="0"/>
              </a:rPr>
              <a:t> </a:t>
            </a:r>
            <a:r>
              <a:rPr lang="en-US" b="0">
                <a:solidFill>
                  <a:srgbClr val="4078F2"/>
                </a:solidFill>
                <a:effectLst/>
                <a:latin typeface="Cascadia Code" pitchFamily="49" charset="0"/>
              </a:rPr>
              <a:t>phil</a:t>
            </a:r>
            <a:r>
              <a:rPr lang="en-US" b="0">
                <a:solidFill>
                  <a:srgbClr val="383A42"/>
                </a:solidFill>
                <a:effectLst/>
                <a:latin typeface="Cascadia Code" pitchFamily="49" charset="0"/>
              </a:rPr>
              <a:t>(</a:t>
            </a:r>
            <a:r>
              <a:rPr lang="en-US" b="0">
                <a:solidFill>
                  <a:srgbClr val="A626A4"/>
                </a:solidFill>
                <a:effectLst/>
                <a:latin typeface="Cascadia Code" pitchFamily="49" charset="0"/>
              </a:rPr>
              <a:t>int</a:t>
            </a:r>
            <a:r>
              <a:rPr lang="en-US" b="0">
                <a:solidFill>
                  <a:srgbClr val="383A42"/>
                </a:solidFill>
                <a:effectLst/>
                <a:latin typeface="Cascadia Code" pitchFamily="49" charset="0"/>
              </a:rPr>
              <a:t> i) {</a:t>
            </a:r>
          </a:p>
          <a:p>
            <a:pPr lvl="1"/>
            <a:r>
              <a:rPr lang="en-US" b="0">
                <a:solidFill>
                  <a:srgbClr val="A626A4"/>
                </a:solidFill>
                <a:effectLst/>
                <a:latin typeface="Cascadia Code" pitchFamily="49" charset="0"/>
              </a:rPr>
              <a:t>while</a:t>
            </a:r>
            <a:r>
              <a:rPr lang="en-US" b="0">
                <a:solidFill>
                  <a:srgbClr val="383A42"/>
                </a:solidFill>
                <a:effectLst/>
                <a:latin typeface="Cascadia Code" pitchFamily="49" charset="0"/>
              </a:rPr>
              <a:t> (</a:t>
            </a:r>
            <a:r>
              <a:rPr lang="en-US" b="0">
                <a:solidFill>
                  <a:srgbClr val="986801"/>
                </a:solidFill>
                <a:effectLst/>
                <a:latin typeface="Cascadia Code" pitchFamily="49" charset="0"/>
              </a:rPr>
              <a:t>1</a:t>
            </a:r>
            <a:r>
              <a:rPr lang="en-US" b="0">
                <a:solidFill>
                  <a:srgbClr val="383A42"/>
                </a:solidFill>
                <a:effectLst/>
                <a:latin typeface="Cascadia Code" pitchFamily="49" charset="0"/>
              </a:rPr>
              <a:t>) {</a:t>
            </a:r>
          </a:p>
          <a:p>
            <a:pPr lvl="2"/>
            <a:r>
              <a:rPr lang="en-US" b="0">
                <a:solidFill>
                  <a:srgbClr val="4078F2"/>
                </a:solidFill>
                <a:effectLst/>
                <a:latin typeface="Cascadia Code" pitchFamily="49" charset="0"/>
              </a:rPr>
              <a:t>P</a:t>
            </a:r>
            <a:r>
              <a:rPr lang="en-US" b="0">
                <a:solidFill>
                  <a:srgbClr val="383A42"/>
                </a:solidFill>
                <a:effectLst/>
                <a:latin typeface="Cascadia Code" pitchFamily="49" charset="0"/>
              </a:rPr>
              <a:t>(</a:t>
            </a:r>
            <a:r>
              <a:rPr lang="en-US" b="0">
                <a:solidFill>
                  <a:srgbClr val="A626A4"/>
                </a:solidFill>
                <a:effectLst/>
                <a:latin typeface="Cascadia Code" pitchFamily="49" charset="0"/>
              </a:rPr>
              <a:t>&amp;</a:t>
            </a:r>
            <a:r>
              <a:rPr lang="en-US" b="0">
                <a:solidFill>
                  <a:srgbClr val="383A42"/>
                </a:solidFill>
                <a:effectLst/>
                <a:latin typeface="Cascadia Code" pitchFamily="49" charset="0"/>
              </a:rPr>
              <a:t>mutex);</a:t>
            </a:r>
          </a:p>
          <a:p>
            <a:pPr lvl="2"/>
            <a:r>
              <a:rPr lang="en-US" b="0">
                <a:solidFill>
                  <a:srgbClr val="4078F2"/>
                </a:solidFill>
                <a:effectLst/>
                <a:latin typeface="Cascadia Code" pitchFamily="49" charset="0"/>
              </a:rPr>
              <a:t>eat</a:t>
            </a:r>
            <a:r>
              <a:rPr lang="en-US" b="0">
                <a:solidFill>
                  <a:srgbClr val="383A42"/>
                </a:solidFill>
                <a:effectLst/>
                <a:latin typeface="Cascadia Code" pitchFamily="49" charset="0"/>
              </a:rPr>
              <a:t>();</a:t>
            </a:r>
          </a:p>
          <a:p>
            <a:pPr lvl="2"/>
            <a:r>
              <a:rPr lang="en-US" b="0">
                <a:solidFill>
                  <a:srgbClr val="4078F2"/>
                </a:solidFill>
                <a:effectLst/>
                <a:latin typeface="Cascadia Code" pitchFamily="49" charset="0"/>
              </a:rPr>
              <a:t>V</a:t>
            </a:r>
            <a:r>
              <a:rPr lang="en-US" b="0">
                <a:solidFill>
                  <a:srgbClr val="383A42"/>
                </a:solidFill>
                <a:effectLst/>
                <a:latin typeface="Cascadia Code" pitchFamily="49" charset="0"/>
              </a:rPr>
              <a:t>(</a:t>
            </a:r>
            <a:r>
              <a:rPr lang="en-US" b="0">
                <a:solidFill>
                  <a:srgbClr val="A626A4"/>
                </a:solidFill>
                <a:effectLst/>
                <a:latin typeface="Cascadia Code" pitchFamily="49" charset="0"/>
              </a:rPr>
              <a:t>&amp;</a:t>
            </a:r>
            <a:r>
              <a:rPr lang="en-US" b="0">
                <a:solidFill>
                  <a:srgbClr val="383A42"/>
                </a:solidFill>
                <a:effectLst/>
                <a:latin typeface="Cascadia Code" pitchFamily="49" charset="0"/>
              </a:rPr>
              <a:t>mutex);</a:t>
            </a:r>
          </a:p>
          <a:p>
            <a:pPr lvl="1"/>
            <a:r>
              <a:rPr lang="en-US" b="0">
                <a:solidFill>
                  <a:srgbClr val="383A42"/>
                </a:solidFill>
                <a:effectLst/>
                <a:latin typeface="Cascadia Code" pitchFamily="49" charset="0"/>
              </a:rPr>
              <a:t>}</a:t>
            </a:r>
          </a:p>
          <a:p>
            <a:r>
              <a:rPr lang="en-US" b="0">
                <a:solidFill>
                  <a:srgbClr val="383A42"/>
                </a:solidFill>
                <a:effectLst/>
                <a:latin typeface="Cascadia Code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743997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哲学家就餐问题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DC16957-641E-A84C-ADA9-CA7F073EA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14591" cy="4351338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考虑造成死锁的算法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改进：利用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Mutex lock ordering rule 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F4E42E-222A-C347-9818-445EEB997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791" y="365125"/>
            <a:ext cx="2263201" cy="23478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8AAF41-CB6C-5A41-8094-8EB7BB2FA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853" y="3187616"/>
            <a:ext cx="2816724" cy="26726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731F78-1674-4940-AEEC-D72759BCD203}"/>
              </a:ext>
            </a:extLst>
          </p:cNvPr>
          <p:cNvSpPr txBox="1"/>
          <p:nvPr/>
        </p:nvSpPr>
        <p:spPr>
          <a:xfrm>
            <a:off x="318695" y="3092785"/>
            <a:ext cx="435415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b="0">
                <a:solidFill>
                  <a:srgbClr val="383A42"/>
                </a:solidFill>
                <a:effectLst/>
                <a:latin typeface="Cascadia Code" pitchFamily="49" charset="0"/>
              </a:rPr>
            </a:br>
            <a:r>
              <a:rPr lang="en-US" b="0">
                <a:solidFill>
                  <a:srgbClr val="A626A4"/>
                </a:solidFill>
                <a:effectLst/>
                <a:latin typeface="Cascadia Code" pitchFamily="49" charset="0"/>
              </a:rPr>
              <a:t>void</a:t>
            </a:r>
            <a:r>
              <a:rPr lang="en-US" b="0">
                <a:solidFill>
                  <a:srgbClr val="383A42"/>
                </a:solidFill>
                <a:effectLst/>
                <a:latin typeface="Cascadia Code" pitchFamily="49" charset="0"/>
              </a:rPr>
              <a:t> </a:t>
            </a:r>
            <a:r>
              <a:rPr lang="en-US" b="0">
                <a:solidFill>
                  <a:srgbClr val="4078F2"/>
                </a:solidFill>
                <a:effectLst/>
                <a:latin typeface="Cascadia Code" pitchFamily="49" charset="0"/>
              </a:rPr>
              <a:t>phil</a:t>
            </a:r>
            <a:r>
              <a:rPr lang="en-US" b="0">
                <a:solidFill>
                  <a:srgbClr val="383A42"/>
                </a:solidFill>
                <a:effectLst/>
                <a:latin typeface="Cascadia Code" pitchFamily="49" charset="0"/>
              </a:rPr>
              <a:t>(</a:t>
            </a:r>
            <a:r>
              <a:rPr lang="en-US" b="0">
                <a:solidFill>
                  <a:srgbClr val="A626A4"/>
                </a:solidFill>
                <a:effectLst/>
                <a:latin typeface="Cascadia Code" pitchFamily="49" charset="0"/>
              </a:rPr>
              <a:t>int</a:t>
            </a:r>
            <a:r>
              <a:rPr lang="en-US" b="0">
                <a:solidFill>
                  <a:srgbClr val="383A42"/>
                </a:solidFill>
                <a:effectLst/>
                <a:latin typeface="Cascadia Code" pitchFamily="49" charset="0"/>
              </a:rPr>
              <a:t> i) {</a:t>
            </a:r>
          </a:p>
          <a:p>
            <a:pPr lvl="1"/>
            <a:r>
              <a:rPr lang="en-US" b="0">
                <a:solidFill>
                  <a:srgbClr val="A626A4"/>
                </a:solidFill>
                <a:effectLst/>
                <a:latin typeface="Cascadia Code" pitchFamily="49" charset="0"/>
              </a:rPr>
              <a:t>while</a:t>
            </a:r>
            <a:r>
              <a:rPr lang="en-US" b="0">
                <a:solidFill>
                  <a:srgbClr val="383A42"/>
                </a:solidFill>
                <a:effectLst/>
                <a:latin typeface="Cascadia Code" pitchFamily="49" charset="0"/>
              </a:rPr>
              <a:t> (</a:t>
            </a:r>
            <a:r>
              <a:rPr lang="en-US" b="0">
                <a:solidFill>
                  <a:srgbClr val="986801"/>
                </a:solidFill>
                <a:effectLst/>
                <a:latin typeface="Cascadia Code" pitchFamily="49" charset="0"/>
              </a:rPr>
              <a:t>1</a:t>
            </a:r>
            <a:r>
              <a:rPr lang="en-US" b="0">
                <a:solidFill>
                  <a:srgbClr val="383A42"/>
                </a:solidFill>
                <a:effectLst/>
                <a:latin typeface="Cascadia Code" pitchFamily="49" charset="0"/>
              </a:rPr>
              <a:t>) {</a:t>
            </a:r>
          </a:p>
          <a:p>
            <a:pPr lvl="1"/>
            <a:r>
              <a:rPr lang="en-US" b="0">
                <a:solidFill>
                  <a:srgbClr val="4078F2"/>
                </a:solidFill>
                <a:effectLst/>
                <a:latin typeface="Cascadia Code" pitchFamily="49" charset="0"/>
              </a:rPr>
              <a:t>    P</a:t>
            </a:r>
            <a:r>
              <a:rPr lang="en-US" b="0">
                <a:solidFill>
                  <a:srgbClr val="383A42"/>
                </a:solidFill>
                <a:effectLst/>
                <a:latin typeface="Cascadia Code" pitchFamily="49" charset="0"/>
              </a:rPr>
              <a:t>(</a:t>
            </a:r>
            <a:r>
              <a:rPr lang="en-US" b="0">
                <a:solidFill>
                  <a:srgbClr val="A626A4"/>
                </a:solidFill>
                <a:effectLst/>
                <a:latin typeface="Cascadia Code" pitchFamily="49" charset="0"/>
              </a:rPr>
              <a:t>&amp;</a:t>
            </a:r>
            <a:r>
              <a:rPr lang="en-US" b="0">
                <a:solidFill>
                  <a:srgbClr val="E45649"/>
                </a:solidFill>
                <a:effectLst/>
                <a:latin typeface="Cascadia Code" pitchFamily="49" charset="0"/>
              </a:rPr>
              <a:t>mutex</a:t>
            </a:r>
            <a:r>
              <a:rPr lang="en-US" b="0">
                <a:solidFill>
                  <a:srgbClr val="383A42"/>
                </a:solidFill>
                <a:effectLst/>
                <a:latin typeface="Cascadia Code" pitchFamily="49" charset="0"/>
              </a:rPr>
              <a:t>[i]);</a:t>
            </a:r>
          </a:p>
          <a:p>
            <a:pPr lvl="1"/>
            <a:r>
              <a:rPr lang="en-US" b="0">
                <a:solidFill>
                  <a:srgbClr val="4078F2"/>
                </a:solidFill>
                <a:effectLst/>
                <a:latin typeface="Cascadia Code" pitchFamily="49" charset="0"/>
              </a:rPr>
              <a:t>    P</a:t>
            </a:r>
            <a:r>
              <a:rPr lang="en-US" b="0">
                <a:solidFill>
                  <a:srgbClr val="383A42"/>
                </a:solidFill>
                <a:effectLst/>
                <a:latin typeface="Cascadia Code" pitchFamily="49" charset="0"/>
              </a:rPr>
              <a:t>(</a:t>
            </a:r>
            <a:r>
              <a:rPr lang="en-US" b="0">
                <a:solidFill>
                  <a:srgbClr val="A626A4"/>
                </a:solidFill>
                <a:effectLst/>
                <a:latin typeface="Cascadia Code" pitchFamily="49" charset="0"/>
              </a:rPr>
              <a:t>&amp;</a:t>
            </a:r>
            <a:r>
              <a:rPr lang="en-US" b="0">
                <a:solidFill>
                  <a:srgbClr val="E45649"/>
                </a:solidFill>
                <a:effectLst/>
                <a:latin typeface="Cascadia Code" pitchFamily="49" charset="0"/>
              </a:rPr>
              <a:t>mutex</a:t>
            </a:r>
            <a:r>
              <a:rPr lang="en-US" b="0">
                <a:solidFill>
                  <a:srgbClr val="383A42"/>
                </a:solidFill>
                <a:effectLst/>
                <a:latin typeface="Cascadia Code" pitchFamily="49" charset="0"/>
              </a:rPr>
              <a:t>[(i </a:t>
            </a:r>
            <a:r>
              <a:rPr lang="en-US" b="0">
                <a:solidFill>
                  <a:srgbClr val="A626A4"/>
                </a:solidFill>
                <a:effectLst/>
                <a:latin typeface="Cascadia Code" pitchFamily="49" charset="0"/>
              </a:rPr>
              <a:t>+</a:t>
            </a:r>
            <a:r>
              <a:rPr lang="en-US" b="0">
                <a:solidFill>
                  <a:srgbClr val="383A42"/>
                </a:solidFill>
                <a:effectLst/>
                <a:latin typeface="Cascadia Code" pitchFamily="49" charset="0"/>
              </a:rPr>
              <a:t> </a:t>
            </a:r>
            <a:r>
              <a:rPr lang="en-US" b="0">
                <a:solidFill>
                  <a:srgbClr val="986801"/>
                </a:solidFill>
                <a:effectLst/>
                <a:latin typeface="Cascadia Code" pitchFamily="49" charset="0"/>
              </a:rPr>
              <a:t>1</a:t>
            </a:r>
            <a:r>
              <a:rPr lang="en-US" b="0">
                <a:solidFill>
                  <a:srgbClr val="383A42"/>
                </a:solidFill>
                <a:effectLst/>
                <a:latin typeface="Cascadia Code" pitchFamily="49" charset="0"/>
              </a:rPr>
              <a:t>) </a:t>
            </a:r>
            <a:r>
              <a:rPr lang="en-US" b="0">
                <a:solidFill>
                  <a:srgbClr val="A626A4"/>
                </a:solidFill>
                <a:effectLst/>
                <a:latin typeface="Cascadia Code" pitchFamily="49" charset="0"/>
              </a:rPr>
              <a:t>%</a:t>
            </a:r>
            <a:r>
              <a:rPr lang="en-US" b="0">
                <a:solidFill>
                  <a:srgbClr val="383A42"/>
                </a:solidFill>
                <a:effectLst/>
                <a:latin typeface="Cascadia Code" pitchFamily="49" charset="0"/>
              </a:rPr>
              <a:t> </a:t>
            </a:r>
            <a:r>
              <a:rPr lang="en-US" b="0">
                <a:solidFill>
                  <a:srgbClr val="986801"/>
                </a:solidFill>
                <a:effectLst/>
                <a:latin typeface="Cascadia Code" pitchFamily="49" charset="0"/>
              </a:rPr>
              <a:t>5</a:t>
            </a:r>
            <a:r>
              <a:rPr lang="en-US" b="0">
                <a:solidFill>
                  <a:srgbClr val="383A42"/>
                </a:solidFill>
                <a:effectLst/>
                <a:latin typeface="Cascadia Code" pitchFamily="49" charset="0"/>
              </a:rPr>
              <a:t>]);</a:t>
            </a:r>
          </a:p>
          <a:p>
            <a:pPr lvl="1"/>
            <a:r>
              <a:rPr lang="en-US" b="0">
                <a:solidFill>
                  <a:srgbClr val="4078F2"/>
                </a:solidFill>
                <a:effectLst/>
                <a:latin typeface="Cascadia Code" pitchFamily="49" charset="0"/>
              </a:rPr>
              <a:t>    eat</a:t>
            </a:r>
            <a:r>
              <a:rPr lang="en-US" b="0">
                <a:solidFill>
                  <a:srgbClr val="383A42"/>
                </a:solidFill>
                <a:effectLst/>
                <a:latin typeface="Cascadia Code" pitchFamily="49" charset="0"/>
              </a:rPr>
              <a:t>();</a:t>
            </a:r>
          </a:p>
          <a:p>
            <a:pPr lvl="1"/>
            <a:r>
              <a:rPr lang="en-US" b="0">
                <a:solidFill>
                  <a:srgbClr val="4078F2"/>
                </a:solidFill>
                <a:effectLst/>
                <a:latin typeface="Cascadia Code" pitchFamily="49" charset="0"/>
              </a:rPr>
              <a:t>    V</a:t>
            </a:r>
            <a:r>
              <a:rPr lang="en-US" b="0">
                <a:solidFill>
                  <a:srgbClr val="383A42"/>
                </a:solidFill>
                <a:effectLst/>
                <a:latin typeface="Cascadia Code" pitchFamily="49" charset="0"/>
              </a:rPr>
              <a:t>(</a:t>
            </a:r>
            <a:r>
              <a:rPr lang="en-US" b="0">
                <a:solidFill>
                  <a:srgbClr val="A626A4"/>
                </a:solidFill>
                <a:effectLst/>
                <a:latin typeface="Cascadia Code" pitchFamily="49" charset="0"/>
              </a:rPr>
              <a:t>&amp;</a:t>
            </a:r>
            <a:r>
              <a:rPr lang="en-US" b="0">
                <a:solidFill>
                  <a:srgbClr val="E45649"/>
                </a:solidFill>
                <a:effectLst/>
                <a:latin typeface="Cascadia Code" pitchFamily="49" charset="0"/>
              </a:rPr>
              <a:t>mutex</a:t>
            </a:r>
            <a:r>
              <a:rPr lang="en-US" b="0">
                <a:solidFill>
                  <a:srgbClr val="383A42"/>
                </a:solidFill>
                <a:effectLst/>
                <a:latin typeface="Cascadia Code" pitchFamily="49" charset="0"/>
              </a:rPr>
              <a:t>[i]);</a:t>
            </a:r>
          </a:p>
          <a:p>
            <a:pPr lvl="1"/>
            <a:r>
              <a:rPr lang="en-US" b="0">
                <a:solidFill>
                  <a:srgbClr val="4078F2"/>
                </a:solidFill>
                <a:effectLst/>
                <a:latin typeface="Cascadia Code" pitchFamily="49" charset="0"/>
              </a:rPr>
              <a:t>    V</a:t>
            </a:r>
            <a:r>
              <a:rPr lang="en-US" b="0">
                <a:solidFill>
                  <a:srgbClr val="383A42"/>
                </a:solidFill>
                <a:effectLst/>
                <a:latin typeface="Cascadia Code" pitchFamily="49" charset="0"/>
              </a:rPr>
              <a:t>(</a:t>
            </a:r>
            <a:r>
              <a:rPr lang="en-US" b="0">
                <a:solidFill>
                  <a:srgbClr val="A626A4"/>
                </a:solidFill>
                <a:effectLst/>
                <a:latin typeface="Cascadia Code" pitchFamily="49" charset="0"/>
              </a:rPr>
              <a:t>&amp;</a:t>
            </a:r>
            <a:r>
              <a:rPr lang="en-US" b="0">
                <a:solidFill>
                  <a:srgbClr val="E45649"/>
                </a:solidFill>
                <a:effectLst/>
                <a:latin typeface="Cascadia Code" pitchFamily="49" charset="0"/>
              </a:rPr>
              <a:t>mutex</a:t>
            </a:r>
            <a:r>
              <a:rPr lang="en-US" b="0">
                <a:solidFill>
                  <a:srgbClr val="383A42"/>
                </a:solidFill>
                <a:effectLst/>
                <a:latin typeface="Cascadia Code" pitchFamily="49" charset="0"/>
              </a:rPr>
              <a:t>[(i </a:t>
            </a:r>
            <a:r>
              <a:rPr lang="en-US" b="0">
                <a:solidFill>
                  <a:srgbClr val="A626A4"/>
                </a:solidFill>
                <a:effectLst/>
                <a:latin typeface="Cascadia Code" pitchFamily="49" charset="0"/>
              </a:rPr>
              <a:t>+</a:t>
            </a:r>
            <a:r>
              <a:rPr lang="en-US" b="0">
                <a:solidFill>
                  <a:srgbClr val="383A42"/>
                </a:solidFill>
                <a:effectLst/>
                <a:latin typeface="Cascadia Code" pitchFamily="49" charset="0"/>
              </a:rPr>
              <a:t> </a:t>
            </a:r>
            <a:r>
              <a:rPr lang="en-US" b="0">
                <a:solidFill>
                  <a:srgbClr val="986801"/>
                </a:solidFill>
                <a:effectLst/>
                <a:latin typeface="Cascadia Code" pitchFamily="49" charset="0"/>
              </a:rPr>
              <a:t>1</a:t>
            </a:r>
            <a:r>
              <a:rPr lang="en-US" b="0">
                <a:solidFill>
                  <a:srgbClr val="383A42"/>
                </a:solidFill>
                <a:effectLst/>
                <a:latin typeface="Cascadia Code" pitchFamily="49" charset="0"/>
              </a:rPr>
              <a:t>) </a:t>
            </a:r>
            <a:r>
              <a:rPr lang="en-US" b="0">
                <a:solidFill>
                  <a:srgbClr val="A626A4"/>
                </a:solidFill>
                <a:effectLst/>
                <a:latin typeface="Cascadia Code" pitchFamily="49" charset="0"/>
              </a:rPr>
              <a:t>%</a:t>
            </a:r>
            <a:r>
              <a:rPr lang="en-US" b="0">
                <a:solidFill>
                  <a:srgbClr val="383A42"/>
                </a:solidFill>
                <a:effectLst/>
                <a:latin typeface="Cascadia Code" pitchFamily="49" charset="0"/>
              </a:rPr>
              <a:t> </a:t>
            </a:r>
            <a:r>
              <a:rPr lang="en-US" b="0">
                <a:solidFill>
                  <a:srgbClr val="986801"/>
                </a:solidFill>
                <a:effectLst/>
                <a:latin typeface="Cascadia Code" pitchFamily="49" charset="0"/>
              </a:rPr>
              <a:t>5</a:t>
            </a:r>
            <a:r>
              <a:rPr lang="en-US" b="0">
                <a:solidFill>
                  <a:srgbClr val="383A42"/>
                </a:solidFill>
                <a:effectLst/>
                <a:latin typeface="Cascadia Code" pitchFamily="49" charset="0"/>
              </a:rPr>
              <a:t>]);</a:t>
            </a:r>
          </a:p>
          <a:p>
            <a:pPr lvl="1"/>
            <a:r>
              <a:rPr lang="en-US" b="0">
                <a:solidFill>
                  <a:srgbClr val="383A42"/>
                </a:solidFill>
                <a:effectLst/>
                <a:latin typeface="Cascadia Code" pitchFamily="49" charset="0"/>
              </a:rPr>
              <a:t>}</a:t>
            </a:r>
          </a:p>
          <a:p>
            <a:r>
              <a:rPr lang="en-US" b="0">
                <a:solidFill>
                  <a:srgbClr val="383A42"/>
                </a:solidFill>
                <a:effectLst/>
                <a:latin typeface="Cascadia Code" pitchFamily="49" charset="0"/>
              </a:rPr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933115-0788-9445-B87E-2F18A4E2C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2215" y="4268104"/>
            <a:ext cx="885291" cy="5116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C0F64B-6278-0943-A0D2-9E1E9741D9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0144" y="3193065"/>
            <a:ext cx="2945887" cy="267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575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生产者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-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消费者问题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DC16957-641E-A84C-ADA9-CA7F073EA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14591" cy="435133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2 shared states</a:t>
            </a:r>
          </a:p>
          <a:p>
            <a:pPr lvl="1"/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缓冲区中 空闲块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/ 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可消费块 的个数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(non-binary)</a:t>
            </a:r>
          </a:p>
          <a:p>
            <a:pPr lvl="1"/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缓冲区本身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解决方案：一个锁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+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一个信号量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是否可以改变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P 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和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V 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的顺序？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94954D-E2DB-4548-8080-72C02D57B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619" y="517817"/>
            <a:ext cx="5159188" cy="10201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9204DF-919B-C542-A9D1-C8669814B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069" y="4550200"/>
            <a:ext cx="7629861" cy="198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376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进程并发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DC16957-641E-A84C-ADA9-CA7F073EA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好处：内存空间隔离（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isolation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），安全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坏处：进程间沟通不便，需要用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IPC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（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pipe / socket / signal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）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5198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读者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-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写者问题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DC16957-641E-A84C-ADA9-CA7F073EA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只能读者和读者交错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读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/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写，写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/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写 不能交错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第一读者写者问题：读者优先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写者正在写时，所有其他线程等待，写结束后任取一个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读者正在读时，到达的读者可以同时读，写者等待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第二读者写者问题：写者优先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没有写者时，所有读者可以同时读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只要有写者在等待，下一个执行的一定是写者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1935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第一读者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-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写者问题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DC16957-641E-A84C-ADA9-CA7F073EA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写者正在写时，所有其他线程等待，写结束后任取一个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读者正在读时，到达的读者可以同时读，写者等待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实现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读写共享的缓冲区用一个锁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连续到达的第一个读者拿锁，最后一个读者释放锁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需要全局变量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readcnt 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记录正在读的读者个数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4910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第一读者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-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写者问题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DC16957-641E-A84C-ADA9-CA7F073EA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实现</a:t>
            </a:r>
            <a:endParaRPr lang="en-US" altLang="zh-CN" sz="2400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读写共享的缓冲区用一个锁 </a:t>
            </a:r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w</a:t>
            </a:r>
          </a:p>
          <a:p>
            <a:pPr lvl="1"/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连续到达的第一个读者拿锁，最后一个读者释放锁</a:t>
            </a:r>
            <a:endParaRPr lang="en-US" altLang="zh-CN" sz="2000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需要全局变量 </a:t>
            </a:r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readcnt </a:t>
            </a:r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记录正在读的读者个数</a:t>
            </a:r>
            <a:endParaRPr lang="en-US" altLang="zh-CN" sz="2000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readcnt</a:t>
            </a:r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也需要一个锁</a:t>
            </a:r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mutex</a:t>
            </a:r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（这个锁还可以阻止第二个及以后到达的读者直接开始读）</a:t>
            </a:r>
            <a:endParaRPr lang="en-US" altLang="zh-CN" sz="2000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AB7413-211D-A649-95B1-7CB3AD5E0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823" y="3774258"/>
            <a:ext cx="6006353" cy="294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1495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第二读者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-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写者问题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DC16957-641E-A84C-ADA9-CA7F073EA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没有写者时，所有读者可以同时读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只要有写者在等待，下一个执行的一定是写者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实现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基于第一读者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写者问题的代码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用另一个锁锁住读者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连续到达的第一个写者拿锁，最后一个写者释放锁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2300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第二读者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-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写者问题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DC16957-641E-A84C-ADA9-CA7F073EA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基于第一读者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写者问题的代码</a:t>
            </a:r>
            <a:endParaRPr lang="en-US" altLang="zh-CN" sz="2400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用另一个锁锁住读者</a:t>
            </a:r>
            <a:endParaRPr lang="en-US" altLang="zh-CN" sz="2400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连续到达的第一个写者拿锁，最后一个写者释放锁</a:t>
            </a:r>
            <a:endParaRPr lang="en-US" altLang="zh-CN" sz="2400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和 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readcnt 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不同，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writecnt 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表示正在等待 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+ 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正在写的写者数</a:t>
            </a:r>
            <a:endParaRPr lang="en-US" altLang="zh-CN" sz="2400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A629BB-E4E2-1F44-BA92-E9D6D3507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939" y="3752437"/>
            <a:ext cx="4744121" cy="296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7229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第二读者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-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写者问题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DC16957-641E-A84C-ADA9-CA7F073EA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读者什么时候释放 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r 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锁？</a:t>
            </a:r>
            <a:endParaRPr lang="en-US" altLang="zh-CN" sz="2400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正在写 </a:t>
            </a:r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/ </a:t>
            </a:r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有等待的写者：所有读者会被卡在</a:t>
            </a:r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P(&amp;r)</a:t>
            </a:r>
          </a:p>
          <a:p>
            <a:pPr lvl="1"/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正在读且没有等待的写者：希望来的写者不会被卡住</a:t>
            </a:r>
            <a:endParaRPr lang="en-US" altLang="zh-CN" sz="2000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endParaRPr lang="en-US" altLang="zh-CN" sz="2000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DDA2C6-4148-0A45-8EF4-791F0E889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939" y="3752437"/>
            <a:ext cx="4744121" cy="296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4802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第二读者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-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写者问题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DC16957-641E-A84C-ADA9-CA7F073EA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立刻释放</a:t>
            </a:r>
            <a:endParaRPr lang="en-US" altLang="zh-CN" sz="2000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702D74-BDC4-EC4C-82F6-311F1EF87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113" y="1870075"/>
            <a:ext cx="6497687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325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问题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47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DC16957-641E-A84C-ADA9-CA7F073EA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第一读者写者问题：可能造成写者饥饿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如果不断有读者来，就会永远调度读者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第二读者写者问题：可能造成读者饥饿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如果总是有写者来，就会永远调度写者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解决方案：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FIFO</a:t>
            </a:r>
          </a:p>
        </p:txBody>
      </p:sp>
    </p:spTree>
    <p:extLst>
      <p:ext uri="{BB962C8B-B14F-4D97-AF65-F5344CB8AC3E}">
        <p14:creationId xmlns:p14="http://schemas.microsoft.com/office/powerpoint/2010/main" val="42083307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读者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-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写者问题：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FIFO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DC16957-641E-A84C-ADA9-CA7F073EA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D07484-0438-5240-8544-CA711CEB1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341" y="1554163"/>
            <a:ext cx="6899318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145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狒狒过山谷问题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49</a:t>
            </a:fld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EA193C-BFBE-B64E-B844-391D0C207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182" y="1870075"/>
            <a:ext cx="9233633" cy="31895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8D752E-A02E-F643-AE67-BE51F2C75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5245" y="5239498"/>
            <a:ext cx="6221506" cy="55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96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线程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DC16957-641E-A84C-ADA9-CA7F073EA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将一个进程的控制流进一步拆分成多个线程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这些线程都运行在该进程的上下文中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由内核调度（与进程相同）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thread context switch</a:t>
            </a:r>
          </a:p>
          <a:p>
            <a:pPr lvl="2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可能在进程内部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switch</a:t>
            </a:r>
          </a:p>
          <a:p>
            <a:pPr lvl="2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可能从进程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的线程直接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switch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到进程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B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的线程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没有亲子关系，同一进程的所有线程抽象为一个线程池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在没有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detach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时，可以互相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kill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，互相回收（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join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）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只有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main thread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与其他不对称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2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main thread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执行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return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语句会终止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进程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240349-EEDA-4C46-BB07-5B9C841CF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0214" y="1690688"/>
            <a:ext cx="3783971" cy="263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3772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狒狒过山谷问题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50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DC16957-641E-A84C-ADA9-CA7F073EA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1 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个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shared state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：绳子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两种狒狒：从左向右、从右向左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同种狒狒可以同时过山谷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9188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狒狒过山谷问题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51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DC16957-641E-A84C-ADA9-CA7F073EA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类似于第一读者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写者问题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注意到两个方向的狒狒等价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依然用一个锁来管理绳子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同一个方向连续到达的第一个狒狒拿锁，最后一个释放锁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9263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狒狒过山谷问题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52</a:t>
            </a:fld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B7B609-9F2B-F04D-A747-725214E36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245" y="2009066"/>
            <a:ext cx="7353509" cy="402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727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狒狒过山谷问题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53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DC16957-641E-A84C-ADA9-CA7F073EA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上个解决方案可以引起饥饿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可以加一个锁巧妙地避免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02A239-3811-2C4E-9A3F-97C6326E0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790" y="2909917"/>
            <a:ext cx="6802419" cy="381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181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线程安全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54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DC16957-641E-A84C-ADA9-CA7F073EA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四类（非不交）线程不安全函数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写共享变量不加锁（书上的第一类）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2"/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解决方案：在函数内部写的地方加锁，或每次调用加锁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9D1FB0-7708-8C4A-9080-EFAEFE746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008" y="3980329"/>
            <a:ext cx="2113984" cy="148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1727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线程安全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55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DC16957-641E-A84C-ADA9-CA7F073EA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四类（非不交）线程不安全函数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将运行结果存在共享变量内（书上的第三类）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2"/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例：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ctime()</a:t>
            </a:r>
          </a:p>
          <a:p>
            <a:pPr lvl="2"/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解决方案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3"/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Localize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（如果能修改源代码）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2"/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lock-and-copy</a:t>
            </a:r>
          </a:p>
          <a:p>
            <a:pPr lvl="3"/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坏处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(Chap 12.7.3)</a:t>
            </a:r>
          </a:p>
          <a:p>
            <a:pPr lvl="4"/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Synchronization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overhead</a:t>
            </a:r>
          </a:p>
          <a:p>
            <a:pPr lvl="4"/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deep copy</a:t>
            </a:r>
          </a:p>
          <a:p>
            <a:pPr lvl="1"/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8216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线程安全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56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DC16957-641E-A84C-ADA9-CA7F073EA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四类（非不交）线程不安全函数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交替读写共享变量（书上的第二类）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2"/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解决方案：只有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localize</a:t>
            </a:r>
          </a:p>
          <a:p>
            <a:pPr lvl="2"/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用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mutex wrapper 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没用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7F9CA5-61C1-8D43-8749-113F6640C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214" y="4347479"/>
            <a:ext cx="7017572" cy="182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546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线程安全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57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DC16957-641E-A84C-ADA9-CA7F073EA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四类（非不交）线程不安全函数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调用上述三种函数的函数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2"/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解决方法和其调用的函数相同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027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线程安全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58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DC16957-641E-A84C-ADA9-CA7F073EA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线程不安全的库函数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大多数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linux 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接口函数和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C 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标准库函数是线程安全的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rand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和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strtok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属于书上的第二类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其他都属于书上的第三类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(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可以用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mutex wrapper)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841D08-32CC-4640-A6ED-E8570D553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823" y="3905997"/>
            <a:ext cx="6006353" cy="281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654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信号安全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59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1DC16957-641E-A84C-ADA9-CA7F073EA6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zh-CN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{</a:t>
                </a:r>
                <a:r>
                  <a:rPr lang="zh-CN" altLang="en-US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信号安全的函数 </a:t>
                </a:r>
                <a:r>
                  <a:rPr lang="en-US" altLang="zh-CN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}</a:t>
                </a:r>
                <a:r>
                  <a:rPr lang="zh-CN" altLang="en-US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  <a:ea typeface="DengXian" panose="02010600030101010101" pitchFamily="2" charset="-122"/>
                        <a:cs typeface="Consolas" panose="020B0609020204030204" pitchFamily="49" charset="0"/>
                      </a:rPr>
                      <m:t>⊊</m:t>
                    </m:r>
                  </m:oMath>
                </a14:m>
                <a:r>
                  <a:rPr lang="en-US" altLang="zh-CN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{</a:t>
                </a:r>
                <a:r>
                  <a:rPr lang="zh-CN" altLang="en-US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线程安全的函数 </a:t>
                </a:r>
                <a:r>
                  <a:rPr lang="en-US" altLang="zh-CN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}</a:t>
                </a:r>
              </a:p>
              <a:p>
                <a:r>
                  <a:rPr lang="zh-CN" altLang="en-US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线程与线程的关系</a:t>
                </a:r>
                <a:endParaRPr lang="en-US" altLang="zh-CN" dirty="0"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r>
                  <a:rPr lang="zh-CN" altLang="en-US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进程与 </a:t>
                </a:r>
                <a:r>
                  <a:rPr lang="en-US" altLang="zh-CN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signal handler </a:t>
                </a:r>
                <a:r>
                  <a:rPr lang="zh-CN" altLang="en-US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的关系</a:t>
                </a:r>
                <a:endParaRPr lang="en-US" altLang="zh-CN" dirty="0"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pPr lvl="1"/>
                <a:r>
                  <a:rPr lang="zh-CN" altLang="en-US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同样有 </a:t>
                </a:r>
                <a:r>
                  <a:rPr lang="en-US" altLang="zh-CN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shared</a:t>
                </a:r>
                <a:r>
                  <a:rPr lang="zh-CN" altLang="en-US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</a:t>
                </a:r>
                <a:r>
                  <a:rPr lang="en-US" altLang="zh-CN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mutable state</a:t>
                </a:r>
              </a:p>
              <a:p>
                <a:pPr lvl="1"/>
                <a:r>
                  <a:rPr lang="zh-CN" altLang="en-US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而且多一个限制：</a:t>
                </a:r>
                <a:r>
                  <a:rPr lang="zh-CN" altLang="en-US" b="1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必须运行完 </a:t>
                </a:r>
                <a:r>
                  <a:rPr lang="en-US" altLang="zh-CN" b="1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signal handler </a:t>
                </a:r>
                <a:r>
                  <a:rPr lang="zh-CN" altLang="en-US" b="1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才能回到原进程</a:t>
                </a:r>
                <a:endParaRPr lang="en-US" altLang="zh-CN" b="1" dirty="0"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pPr lvl="1"/>
                <a:r>
                  <a:rPr lang="zh-CN" altLang="en-US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例：</a:t>
                </a:r>
                <a:r>
                  <a:rPr lang="en-US" altLang="zh-CN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printf</a:t>
                </a:r>
              </a:p>
              <a:p>
                <a:pPr lvl="2"/>
                <a:r>
                  <a:rPr lang="en-US" altLang="zh-CN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printf </a:t>
                </a:r>
                <a:r>
                  <a:rPr lang="zh-CN" altLang="en-US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函数内部有缓冲区，因此有一个锁管理缓冲区</a:t>
                </a:r>
                <a:endParaRPr lang="en-US" altLang="zh-CN" dirty="0"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pPr lvl="2"/>
                <a:r>
                  <a:rPr lang="zh-CN" altLang="en-US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如果主进程和 </a:t>
                </a:r>
                <a:r>
                  <a:rPr lang="en-US" altLang="zh-CN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signal handler </a:t>
                </a:r>
                <a:r>
                  <a:rPr lang="zh-CN" altLang="en-US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都调用 </a:t>
                </a:r>
                <a:r>
                  <a:rPr lang="en-US" altLang="zh-CN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printf, </a:t>
                </a:r>
                <a:r>
                  <a:rPr lang="zh-CN" altLang="en-US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假想这样一种情况：主进程在 </a:t>
                </a:r>
                <a:r>
                  <a:rPr lang="en-US" altLang="zh-CN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printf </a:t>
                </a:r>
                <a:r>
                  <a:rPr lang="zh-CN" altLang="en-US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内拿锁后突然收到信号，</a:t>
                </a:r>
                <a:r>
                  <a:rPr lang="en-US" altLang="zh-CN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signal handler</a:t>
                </a:r>
                <a:r>
                  <a:rPr lang="zh-CN" altLang="en-US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也要调用 </a:t>
                </a:r>
                <a:r>
                  <a:rPr lang="en-US" altLang="zh-CN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printf, </a:t>
                </a:r>
                <a:r>
                  <a:rPr lang="zh-CN" altLang="en-US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但 </a:t>
                </a:r>
                <a:r>
                  <a:rPr lang="en-US" altLang="zh-CN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printf </a:t>
                </a:r>
                <a:r>
                  <a:rPr lang="zh-CN" altLang="en-US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内的锁已经被主进程拿了</a:t>
                </a:r>
                <a:endParaRPr lang="en-US" altLang="zh-CN" dirty="0"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pPr lvl="2"/>
                <a:r>
                  <a:rPr lang="zh-CN" altLang="en-US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这个时候不能切回主进程，从而死锁</a:t>
                </a:r>
                <a:endParaRPr lang="en-US" altLang="zh-CN" dirty="0"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pPr lvl="2"/>
                <a:r>
                  <a:rPr lang="zh-CN" altLang="en-US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但如果是两个线程，就可以先调度第一个，运行完 </a:t>
                </a:r>
                <a:r>
                  <a:rPr lang="en-US" altLang="zh-CN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printf </a:t>
                </a:r>
                <a:r>
                  <a:rPr lang="zh-CN" altLang="en-US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释放锁后再调度第二个</a:t>
                </a:r>
                <a:endParaRPr lang="en-US" altLang="zh-CN" dirty="0"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pPr lvl="2"/>
                <a:r>
                  <a:rPr lang="zh-CN" altLang="en-US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所以 </a:t>
                </a:r>
                <a:r>
                  <a:rPr lang="en-US" altLang="zh-CN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printf </a:t>
                </a:r>
                <a:r>
                  <a:rPr lang="zh-CN" altLang="en-US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是线程安全的，但不是信号安全的</a:t>
                </a:r>
                <a:endParaRPr lang="en-US" altLang="zh-CN" dirty="0"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pPr lvl="2"/>
                <a:endParaRPr lang="en-US" altLang="zh-CN" dirty="0"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1DC16957-641E-A84C-ADA9-CA7F073EA6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2685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回忆：进程上下文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4B11C7-3206-4D84-97D1-B8C07E259F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PID</a:t>
                </a:r>
              </a:p>
              <a:p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寄存器（包括栈指针、条件码），</a:t>
                </a:r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PC, </a:t>
                </a:r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环境变量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Consolas" panose="020B0609020204030204" pitchFamily="49" charset="0"/>
                      </a:rPr>
                      <m:t>→</m:t>
                    </m:r>
                  </m:oMath>
                </a14:m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processor</a:t>
                </a:r>
              </a:p>
              <a:p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页表</a:t>
                </a:r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Consolas" panose="020B0609020204030204" pitchFamily="49" charset="0"/>
                      </a:rPr>
                      <m:t>→</m:t>
                    </m:r>
                  </m:oMath>
                </a14:m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memory</a:t>
                </a:r>
              </a:p>
              <a:p>
                <a:pPr lvl="1"/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有页表，就能通过 </a:t>
                </a:r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physical</a:t>
                </a:r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</a:t>
                </a:r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memory </a:t>
                </a:r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还原</a:t>
                </a:r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code, data, heap,</a:t>
                </a:r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</a:t>
                </a:r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stack... </a:t>
                </a:r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内容</a:t>
                </a:r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打开文件描述符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Consolas" panose="020B0609020204030204" pitchFamily="49" charset="0"/>
                      </a:rPr>
                      <m:t>→</m:t>
                    </m:r>
                  </m:oMath>
                </a14:m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</a:t>
                </a:r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I/O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4B11C7-3206-4D84-97D1-B8C07E259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7225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可重入性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60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DC16957-641E-A84C-ADA9-CA7F073EA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不 读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/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写 共享数据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总是线程安全的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不需要同步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Explicitly / Implicitly reentrant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3A995C-2E22-524E-B3D7-D77CABBDA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852" y="365125"/>
            <a:ext cx="4413948" cy="2148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D8FBF5-B196-7640-B2F2-717A33179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658" y="4523191"/>
            <a:ext cx="9366684" cy="15483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68D1B0-5821-B34A-8DAD-C8DC953739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9106" y="6027059"/>
            <a:ext cx="5608320" cy="56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1068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并行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61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1DC16957-641E-A84C-ADA9-CA7F073EA6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Program, process, thread, concurrency, parallelism and multi-core processor</a:t>
                </a:r>
              </a:p>
              <a:p>
                <a:r>
                  <a:rPr lang="en-US" altLang="zh-CN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Multi-thread concurrency on multi-core processor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⇒</m:t>
                    </m:r>
                  </m:oMath>
                </a14:m>
                <a:r>
                  <a:rPr lang="en-US" altLang="zh-CN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parallelism</a:t>
                </a:r>
              </a:p>
              <a:p>
                <a:r>
                  <a:rPr lang="en-US" altLang="zh-CN" dirty="0"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About performance optimization: concurrency and parallelism</a:t>
                </a:r>
              </a:p>
            </p:txBody>
          </p:sp>
        </mc:Choice>
        <mc:Fallback xmlns="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1DC16957-641E-A84C-ADA9-CA7F073EA6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86" t="-2326" r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75550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并行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62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DC16957-641E-A84C-ADA9-CA7F073EA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要并行必先有并发，而有并发则不可避免同步问题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尤其是单进程内的多线程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而同步是有代价的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可能抵消并行带来的加速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286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线程上下文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7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1DC16957-641E-A84C-ADA9-CA7F073EA6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TID</a:t>
                </a:r>
              </a:p>
              <a:p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寄存器（包括栈指针、条件码），</a:t>
                </a:r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PC, </a:t>
                </a:r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环境变量</a:t>
                </a:r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endParaRPr lang="en-US" altLang="zh-CN" dirty="0">
                  <a:solidFill>
                    <a:srgbClr val="FF0000"/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r>
                  <a:rPr lang="zh-CN" altLang="en-US" dirty="0">
                    <a:solidFill>
                      <a:srgbClr val="FF0000"/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不算线程上下文的</a:t>
                </a:r>
                <a:endParaRPr lang="en-US" altLang="zh-CN" dirty="0">
                  <a:solidFill>
                    <a:srgbClr val="FF0000"/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pPr lvl="1"/>
                <a:r>
                  <a:rPr lang="zh-CN" altLang="en-US" dirty="0">
                    <a:solidFill>
                      <a:srgbClr val="FF0000"/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所有线程共享</a:t>
                </a:r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进程的页表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Consolas" panose="020B0609020204030204" pitchFamily="49" charset="0"/>
                      </a:rPr>
                      <m:t>→</m:t>
                    </m:r>
                  </m:oMath>
                </a14:m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共享地址空间</a:t>
                </a:r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pPr lvl="2"/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栈</a:t>
                </a:r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pPr lvl="3"/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每个线程的栈指针不共享</a:t>
                </a:r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pPr lvl="3"/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但每个线程可以直接访问其他线程的栈（当然不安全）</a:t>
                </a:r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pPr lvl="1"/>
                <a:r>
                  <a:rPr lang="zh-CN" altLang="en-US" dirty="0">
                    <a:solidFill>
                      <a:srgbClr val="FF0000"/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所有线程共享</a:t>
                </a:r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进程的打开文件描述符</a:t>
                </a:r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1DC16957-641E-A84C-ADA9-CA7F073EA6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8553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线程上下文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DF6FEF-E0E2-8F4B-8BD7-9F7B6AE88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957" y="1762579"/>
            <a:ext cx="5968085" cy="459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37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线程上下文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DC16957-641E-A84C-ADA9-CA7F073EA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线程是否共享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PC</a:t>
            </a:r>
          </a:p>
          <a:p>
            <a:pPr lvl="1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CC</a:t>
            </a:r>
          </a:p>
          <a:p>
            <a:pPr lvl="1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Code (.text)</a:t>
            </a:r>
          </a:p>
          <a:p>
            <a:pPr lvl="1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Global data</a:t>
            </a:r>
          </a:p>
          <a:p>
            <a:pPr lvl="1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Static (local/global) data</a:t>
            </a:r>
          </a:p>
          <a:p>
            <a:pPr lvl="1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Local data</a:t>
            </a:r>
          </a:p>
          <a:p>
            <a:pPr lvl="1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File descriptors</a:t>
            </a:r>
          </a:p>
          <a:p>
            <a:pPr lvl="1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Cache memory (*)</a:t>
            </a:r>
          </a:p>
          <a:p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3676F5-C914-C14F-95F0-9BFF88F6D229}"/>
              </a:ext>
            </a:extLst>
          </p:cNvPr>
          <p:cNvSpPr txBox="1"/>
          <p:nvPr/>
        </p:nvSpPr>
        <p:spPr>
          <a:xfrm>
            <a:off x="7169461" y="2338218"/>
            <a:ext cx="49244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否</a:t>
            </a:r>
          </a:p>
          <a:p>
            <a:r>
              <a:rPr lang="en-US" sz="240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否</a:t>
            </a:r>
          </a:p>
          <a:p>
            <a:r>
              <a:rPr lang="en-US" sz="240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是</a:t>
            </a:r>
          </a:p>
          <a:p>
            <a:r>
              <a:rPr lang="en-US" sz="240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是</a:t>
            </a:r>
          </a:p>
          <a:p>
            <a:r>
              <a:rPr lang="en-US" sz="240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是</a:t>
            </a:r>
          </a:p>
          <a:p>
            <a:r>
              <a:rPr lang="en-US" sz="240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否</a:t>
            </a:r>
          </a:p>
          <a:p>
            <a:r>
              <a:rPr lang="en-US" sz="240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是</a:t>
            </a:r>
          </a:p>
          <a:p>
            <a:r>
              <a:rPr lang="en-US" sz="240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是</a:t>
            </a:r>
          </a:p>
        </p:txBody>
      </p:sp>
    </p:spTree>
    <p:extLst>
      <p:ext uri="{BB962C8B-B14F-4D97-AF65-F5344CB8AC3E}">
        <p14:creationId xmlns:p14="http://schemas.microsoft.com/office/powerpoint/2010/main" val="4212584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7694</TotalTime>
  <Words>2289</Words>
  <Application>Microsoft Macintosh PowerPoint</Application>
  <PresentationFormat>Widescreen</PresentationFormat>
  <Paragraphs>443</Paragraphs>
  <Slides>62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2" baseType="lpstr">
      <vt:lpstr>DengXian</vt:lpstr>
      <vt:lpstr>DengXian Light</vt:lpstr>
      <vt:lpstr>DengXian Light</vt:lpstr>
      <vt:lpstr>Arial</vt:lpstr>
      <vt:lpstr>Calibri</vt:lpstr>
      <vt:lpstr>Calibri Light</vt:lpstr>
      <vt:lpstr>Cambria Math</vt:lpstr>
      <vt:lpstr>Cascadia Code</vt:lpstr>
      <vt:lpstr>Consolas</vt:lpstr>
      <vt:lpstr>Office Theme</vt:lpstr>
      <vt:lpstr>并发</vt:lpstr>
      <vt:lpstr>并发 Concurrency</vt:lpstr>
      <vt:lpstr>进程并发</vt:lpstr>
      <vt:lpstr>进程并发</vt:lpstr>
      <vt:lpstr>线程</vt:lpstr>
      <vt:lpstr>回忆：进程上下文</vt:lpstr>
      <vt:lpstr>线程上下文</vt:lpstr>
      <vt:lpstr>线程上下文</vt:lpstr>
      <vt:lpstr>线程上下文</vt:lpstr>
      <vt:lpstr>pthread</vt:lpstr>
      <vt:lpstr>pthread</vt:lpstr>
      <vt:lpstr>CSAPP 勘误</vt:lpstr>
      <vt:lpstr>pthread</vt:lpstr>
      <vt:lpstr>pthread</vt:lpstr>
      <vt:lpstr>同步 Synchronization</vt:lpstr>
      <vt:lpstr>互斥</vt:lpstr>
      <vt:lpstr>互斥</vt:lpstr>
      <vt:lpstr>进度图</vt:lpstr>
      <vt:lpstr>进度图</vt:lpstr>
      <vt:lpstr>信号量 Semaphore</vt:lpstr>
      <vt:lpstr>用法</vt:lpstr>
      <vt:lpstr>例</vt:lpstr>
      <vt:lpstr>例</vt:lpstr>
      <vt:lpstr>常见的同步错误</vt:lpstr>
      <vt:lpstr>竞争</vt:lpstr>
      <vt:lpstr>竞争</vt:lpstr>
      <vt:lpstr>竞争</vt:lpstr>
      <vt:lpstr>竞争</vt:lpstr>
      <vt:lpstr>竞争</vt:lpstr>
      <vt:lpstr>回忆：Sigsuspend</vt:lpstr>
      <vt:lpstr>死锁</vt:lpstr>
      <vt:lpstr>死锁</vt:lpstr>
      <vt:lpstr>饥饿</vt:lpstr>
      <vt:lpstr>四个例子</vt:lpstr>
      <vt:lpstr>哲学家就餐问题</vt:lpstr>
      <vt:lpstr>哲学家就餐问题</vt:lpstr>
      <vt:lpstr>哲学家就餐问题</vt:lpstr>
      <vt:lpstr>哲学家就餐问题</vt:lpstr>
      <vt:lpstr>生产者-消费者问题</vt:lpstr>
      <vt:lpstr>读者-写者问题</vt:lpstr>
      <vt:lpstr>第一读者-写者问题</vt:lpstr>
      <vt:lpstr>第一读者-写者问题</vt:lpstr>
      <vt:lpstr>第二读者-写者问题</vt:lpstr>
      <vt:lpstr>第二读者-写者问题</vt:lpstr>
      <vt:lpstr>第二读者-写者问题</vt:lpstr>
      <vt:lpstr>第二读者-写者问题</vt:lpstr>
      <vt:lpstr>问题</vt:lpstr>
      <vt:lpstr>读者-写者问题：FIFO</vt:lpstr>
      <vt:lpstr>狒狒过山谷问题</vt:lpstr>
      <vt:lpstr>狒狒过山谷问题</vt:lpstr>
      <vt:lpstr>狒狒过山谷问题</vt:lpstr>
      <vt:lpstr>狒狒过山谷问题</vt:lpstr>
      <vt:lpstr>狒狒过山谷问题</vt:lpstr>
      <vt:lpstr>线程安全</vt:lpstr>
      <vt:lpstr>线程安全</vt:lpstr>
      <vt:lpstr>线程安全</vt:lpstr>
      <vt:lpstr>线程安全</vt:lpstr>
      <vt:lpstr>线程安全</vt:lpstr>
      <vt:lpstr>信号安全</vt:lpstr>
      <vt:lpstr>可重入性</vt:lpstr>
      <vt:lpstr>并行</vt:lpstr>
      <vt:lpstr>并行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浮点型</dc:title>
  <dc:creator>Microsoft Office User</dc:creator>
  <cp:lastModifiedBy>Microsoft Office User</cp:lastModifiedBy>
  <cp:revision>2697</cp:revision>
  <dcterms:created xsi:type="dcterms:W3CDTF">2022-09-18T10:52:46Z</dcterms:created>
  <dcterms:modified xsi:type="dcterms:W3CDTF">2022-12-14T14:12:49Z</dcterms:modified>
</cp:coreProperties>
</file>